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1309"/>
  </p:normalViewPr>
  <p:slideViewPr>
    <p:cSldViewPr snapToGrid="0" showGuides="1">
      <p:cViewPr varScale="1">
        <p:scale>
          <a:sx n="146" d="100"/>
          <a:sy n="146" d="100"/>
        </p:scale>
        <p:origin x="11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A565-4B85-4505-8F50-30393022CA75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07CB-1556-44A1-B471-2EF833ADE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65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Q(t) </a:t>
            </a:r>
            <a:r>
              <a:rPr lang="zh-TW" altLang="en-US"/>
              <a:t>匯率 </a:t>
            </a:r>
            <a:r>
              <a:rPr lang="en-US" altLang="zh-TW"/>
              <a:t>R(t) </a:t>
            </a:r>
            <a:r>
              <a:rPr lang="zh-TW" altLang="en-US"/>
              <a:t>利率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507CB-1556-44A1-B471-2EF833ADE1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56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歐元貶值</a:t>
            </a:r>
            <a:r>
              <a:rPr lang="en-US" altLang="zh-TW"/>
              <a:t>5%</a:t>
            </a:r>
            <a:r>
              <a:rPr lang="zh-TW" altLang="en-US"/>
              <a:t>，可以換得</a:t>
            </a:r>
            <a:r>
              <a:rPr lang="en-US" altLang="zh-TW"/>
              <a:t>1.0556 dollars</a:t>
            </a:r>
          </a:p>
          <a:p>
            <a:r>
              <a:rPr lang="en-US" altLang="zh-TW"/>
              <a:t>X -&gt; 1 dollar, 1.0556 -&gt; 1 euro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507CB-1556-44A1-B471-2EF833ADE11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0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Brownian motion</a:t>
            </a:r>
            <a:r>
              <a:rPr lang="zh-TW" altLang="en-US"/>
              <a:t>是對稱的所以有沒有負號不影響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507CB-1556-44A1-B471-2EF833ADE11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38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E4643F-420D-4DD8-AAE6-F93A9B71C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BC4992-2A6A-4A9A-A6A7-D773BCD6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BA9411-49D9-47B1-ABD0-153C2CBF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451E99-7DBB-4859-9FEC-C0DF4CB8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C73505-05E6-4CB7-A8E6-FB05061D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93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F2B29-5332-4227-8F28-8770E660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87D5AF-7166-4766-9893-CBC6EC713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05A820-C279-4D90-BAEB-3DB273C3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1C4DC8-8BB1-4E94-9ECE-991C5C81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636B28-4862-435E-AFDE-EE5293CE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3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170DF2-F44F-4245-A579-FA8853F13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C86AB58-9B17-45AD-A693-D7A9FE44B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8E8D61-7805-42CC-B73C-98144993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B3686A-6BD4-4C7F-8A3D-0967C3AE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01CA4A-D1C5-4EB8-8625-CF1671B4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8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6FA73A-0D2E-4948-BF46-FDB2A643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011639-F713-4B36-8366-910A830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797801-F36D-4C21-9AC1-446C984E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0D1611-D001-4AE6-AA57-705B3858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4EF3D1-A196-43B8-933C-F409EF2E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70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7984A-A517-49E3-9124-BDCED76D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62E29F-89D6-4169-8065-C4D66718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12FAB5-5F95-486C-9B96-F9F1C29B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9F4EE6-6B22-4276-ACEB-8B8EB34E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566EE8-F516-4D4A-A83A-CDA32853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7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9FB4F9-1EF9-44BE-A1AC-91A6D32C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5C90F9-F359-4A88-92B2-DF3C7E994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3DB944-E0E1-4005-9BD8-FB13E58C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0EFB35-8E77-4930-8A16-DB0EBCCE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D3DCAB-EEF4-481E-A7F8-111E2D3D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5E25D1-5D66-42AA-9EFF-808CC251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8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064CBF-4111-48C5-8A04-861D8BBF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930CE8-B430-4F3A-88B9-6BBB7ABAB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2E670B-2E87-454C-933C-78A141E33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4AA0C0-2996-4774-A347-6219055C0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3B4E84B-2F89-446D-B968-F90118822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F64EF69-178E-46DA-A539-EA1A52BC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342994-8C8A-4655-B6C0-47F0BC75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1CF1900-D1E4-4CD1-B785-D0CD865D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25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C675B-8C6D-43C1-A8CD-7312878E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D21F7E-50EC-47A2-ADFE-60873700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B846A7-0CD0-4DC3-BCB5-45B3E11C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1DF3878-6272-4247-BEBA-19CC6AE6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9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5D5C88C-B259-4D4E-823A-5CBE63DA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DDD210-C6DF-4DC0-B67C-6BAC2859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5CBCE0-C08D-44EE-AD85-96E8013A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83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D1700-BCB7-45E4-ACB0-FC74DBA0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A11FFF-3733-4A14-94D4-90CB282E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6E9E6C-BE04-4B11-9AC1-32CF57498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937A1D-12B3-4D5E-A54A-76E6BE39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56D078-E7A8-4C07-B439-DBD17470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53271D-29A3-4898-A469-A0E1AFBD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65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C271D-7A93-4230-8714-35F6AD85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BB40022-E5CC-4E7A-AE1E-D3C8F80BF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927515-35AA-4D14-982E-202E8699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9BBFC5-796B-4B44-9D59-7F185B05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1687E-3B02-4C7C-924F-6368189B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5E3CDF-9430-40DB-9BD9-F10F3651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6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CB472E8-9A96-499C-B662-7054F4FD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38432F-0A6C-45E9-9F09-B9C83984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D8CC7F-C9CF-4479-86AC-8922914B0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0468-ABBA-4484-9670-241841F5719E}" type="datetimeFigureOut">
              <a:rPr lang="zh-TW" altLang="en-US" smtClean="0"/>
              <a:t>2023/6/6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8EE72A-C31B-4916-880D-E7EBF7833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F76D2E-A56A-4F23-BED6-7ED61FA82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AECE-3916-493C-A7D9-3A906B145C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7A9303-0BE8-444D-A7FC-4611EB95C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05695"/>
            <a:ext cx="12191999" cy="2500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5400" dirty="0"/>
              <a:t>9.3.4 Siegel’s Exchange Rate Paradox</a:t>
            </a:r>
            <a:br>
              <a:rPr lang="en-US" altLang="zh-TW" sz="5400" dirty="0"/>
            </a:br>
            <a:r>
              <a:rPr lang="en-US" altLang="zh-TW" sz="5400" dirty="0"/>
              <a:t>9.3.5 Forward Exchange Rates</a:t>
            </a:r>
            <a:endParaRPr lang="zh-TW" altLang="en-US" sz="5400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5E226005-D140-4588-879D-A4E83EDB496C}"/>
              </a:ext>
            </a:extLst>
          </p:cNvPr>
          <p:cNvSpPr txBox="1">
            <a:spLocks/>
          </p:cNvSpPr>
          <p:nvPr/>
        </p:nvSpPr>
        <p:spPr>
          <a:xfrm>
            <a:off x="0" y="6275895"/>
            <a:ext cx="3613608" cy="58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600" b="1" dirty="0"/>
              <a:t>報告人</a:t>
            </a:r>
            <a:r>
              <a:rPr lang="en-US" altLang="zh-TW" sz="1600" b="1" dirty="0"/>
              <a:t>:</a:t>
            </a:r>
            <a:r>
              <a:rPr lang="zh-TW" altLang="en-US" sz="1600" b="1" dirty="0"/>
              <a:t> 汪文豪 </a:t>
            </a:r>
            <a:endParaRPr lang="en-US" altLang="zh-TW" sz="1600" b="1" dirty="0"/>
          </a:p>
          <a:p>
            <a:pPr algn="l"/>
            <a:r>
              <a:rPr lang="zh-TW" altLang="en-US" sz="1600" b="1" dirty="0"/>
              <a:t>報告日期</a:t>
            </a:r>
            <a:r>
              <a:rPr lang="en-US" altLang="zh-TW" sz="1600" b="1" dirty="0"/>
              <a:t>: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2023.06.06</a:t>
            </a:r>
          </a:p>
        </p:txBody>
      </p:sp>
    </p:spTree>
    <p:extLst>
      <p:ext uri="{BB962C8B-B14F-4D97-AF65-F5344CB8AC3E}">
        <p14:creationId xmlns:p14="http://schemas.microsoft.com/office/powerpoint/2010/main" val="105018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E33327-4EA5-4DE0-92F6-01B5BF57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No arbitrage</a:t>
            </a:r>
            <a:endParaRPr lang="zh-TW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670DE94-7B35-495E-8F4E-64BFF8D46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At time zero, the (</a:t>
                </a:r>
                <a:r>
                  <a:rPr lang="en-US" altLang="zh-TW" b="1"/>
                  <a:t>domestic currency</a:t>
                </a:r>
                <a:r>
                  <a:rPr lang="en-US" altLang="zh-TW"/>
                  <a:t>) forward price </a:t>
                </a:r>
                <a:r>
                  <a:rPr lang="en-US" altLang="zh-TW" i="1"/>
                  <a:t>F</a:t>
                </a:r>
                <a:r>
                  <a:rPr lang="en-US" altLang="zh-TW"/>
                  <a:t> for a unit of foreign currency, to be delivered at time </a:t>
                </a:r>
                <a:r>
                  <a:rPr lang="en-US" altLang="zh-TW" i="1"/>
                  <a:t>T</a:t>
                </a:r>
                <a:r>
                  <a:rPr lang="en-US" altLang="zh-TW"/>
                  <a:t>, is determined by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rT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</m:d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/>
                  <a:t>, otherwise arbitrage.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670DE94-7B35-495E-8F4E-64BFF8D46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36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E4747-9CA2-43E3-BC0A-89827579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Solve equation for </a:t>
            </a:r>
            <a:r>
              <a:rPr lang="en-US" altLang="zh-TW" i="1"/>
              <a:t>F</a:t>
            </a:r>
            <a:endParaRPr lang="zh-TW" altLang="en-U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AD0F58-5CF0-42DA-83C7-AA464E83C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500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rT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rT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TW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altLang="zh-TW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AD0F58-5CF0-42DA-83C7-AA464E83C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500"/>
                <a:ext cx="10515600" cy="50323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2F423D-FE16-4867-BBCA-34237C7D4B47}"/>
              </a:ext>
            </a:extLst>
          </p:cNvPr>
          <p:cNvCxnSpPr/>
          <p:nvPr/>
        </p:nvCxnSpPr>
        <p:spPr>
          <a:xfrm>
            <a:off x="2280863" y="3857555"/>
            <a:ext cx="2732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6B1A62-FA22-4DE6-A2F8-1A8C6D4A4C1A}"/>
              </a:ext>
            </a:extLst>
          </p:cNvPr>
          <p:cNvSpPr txBox="1"/>
          <p:nvPr/>
        </p:nvSpPr>
        <p:spPr>
          <a:xfrm>
            <a:off x="3339102" y="3857555"/>
            <a:ext cx="423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In previous, we know this is a martingale.</a:t>
            </a:r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2C6E3D-1A52-45BE-9C83-0608D839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2434" cy="1325563"/>
          </a:xfrm>
        </p:spPr>
        <p:txBody>
          <a:bodyPr/>
          <a:lstStyle/>
          <a:p>
            <a:r>
              <a:rPr lang="en-US" altLang="zh-TW"/>
              <a:t>The exchange rate from the foreign viewpoint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F36825B-7012-4388-A70E-2989BBCCE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zh-TW" altLang="en-US" sz="2400"/>
                  <a:t> </a:t>
                </a:r>
                <a:r>
                  <a:rPr lang="en-US" altLang="zh-TW" sz="2400"/>
                  <a:t>is a martingale under</a:t>
                </a:r>
                <a:r>
                  <a:rPr lang="en-US" altLang="zh-TW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</m:acc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zh-TW" sz="2400"/>
                  <a:t>, the </a:t>
                </a:r>
                <a:r>
                  <a:rPr lang="en-US" altLang="zh-TW" sz="2400" i="1"/>
                  <a:t>foreign </a:t>
                </a:r>
                <a:r>
                  <a:rPr lang="en-US" altLang="zh-TW" sz="2400"/>
                  <a:t>risk-neutral measure</a:t>
                </a:r>
                <a:endParaRPr lang="zh-TW" altLang="en-US" sz="2400" i="1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F36825B-7012-4388-A70E-2989BBCCE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DA64E96-8CB7-4545-8C36-643F2864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55" y="2457692"/>
            <a:ext cx="6591287" cy="42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7585F-3EA8-40FA-AD10-9C0F1BD3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Again, No arbitrage</a:t>
            </a:r>
            <a:endParaRPr lang="zh-TW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9C0F65-1E3C-45C4-878F-4FAE4D4A4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At time zero, the (</a:t>
                </a:r>
                <a:r>
                  <a:rPr lang="en-US" altLang="zh-TW" b="1"/>
                  <a:t>foreign currency</a:t>
                </a:r>
                <a:r>
                  <a:rPr lang="en-US" altLang="zh-TW"/>
                  <a:t>) forward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zh-TW"/>
                  <a:t> for a unit of domestic currency to be delivered at time </a:t>
                </a:r>
                <a:r>
                  <a:rPr lang="en-US" altLang="zh-TW" i="1"/>
                  <a:t>T</a:t>
                </a:r>
                <a:r>
                  <a:rPr lang="en-US" altLang="zh-TW"/>
                  <a:t> is determined by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/>
                  <a:t>, otherwise arbitrage.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9C0F65-1E3C-45C4-878F-4FAE4D4A4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5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E4747-9CA2-43E3-BC0A-89827579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Solve equation for </a:t>
            </a:r>
            <a:r>
              <a:rPr lang="en-US" altLang="zh-TW" i="1"/>
              <a:t>F</a:t>
            </a:r>
            <a:endParaRPr lang="zh-TW" altLang="en-U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AD0F58-5CF0-42DA-83C7-AA464E83C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4384"/>
                <a:ext cx="10515600" cy="5618394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TW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altLang="zh-TW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TW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</m:oMath>
                </a14:m>
                <a:endParaRPr lang="en-US" altLang="zh-TW" b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𝑟𝑇</m:t>
                        </m:r>
                      </m:sup>
                    </m:sSup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</m:oMath>
                </a14:m>
                <a:endParaRPr lang="en-US" altLang="zh-TW" b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altLang="zh-TW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TW"/>
              </a:p>
              <a:p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AD0F58-5CF0-42DA-83C7-AA464E83C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4384"/>
                <a:ext cx="10515600" cy="56183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2F423D-FE16-4867-BBCA-34237C7D4B47}"/>
              </a:ext>
            </a:extLst>
          </p:cNvPr>
          <p:cNvCxnSpPr/>
          <p:nvPr/>
        </p:nvCxnSpPr>
        <p:spPr>
          <a:xfrm>
            <a:off x="1972638" y="4073581"/>
            <a:ext cx="2732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6B1A62-FA22-4DE6-A2F8-1A8C6D4A4C1A}"/>
              </a:ext>
            </a:extLst>
          </p:cNvPr>
          <p:cNvSpPr txBox="1"/>
          <p:nvPr/>
        </p:nvSpPr>
        <p:spPr>
          <a:xfrm>
            <a:off x="4705564" y="3888915"/>
            <a:ext cx="423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In previous, we know this is a martingale.</a:t>
            </a:r>
            <a:endParaRPr lang="zh-TW" alt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24B981C-AA48-0B77-569C-F522AFADACC6}"/>
                  </a:ext>
                </a:extLst>
              </p:cNvPr>
              <p:cNvSpPr txBox="1"/>
              <p:nvPr/>
            </p:nvSpPr>
            <p:spPr>
              <a:xfrm>
                <a:off x="9283337" y="6296143"/>
                <a:ext cx="3974204" cy="586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24B981C-AA48-0B77-569C-F522AFAD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37" y="6296143"/>
                <a:ext cx="3974204" cy="586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4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508F3-10D0-4CA9-8425-6D4FCF7A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9.3.4 Siegel’s Exchange Rate Paradox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39987F-E283-49BD-8961-73FE86981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Under the domestic risk-neutral measure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acc>
                  </m:oMath>
                </a14:m>
                <a:r>
                  <a:rPr lang="en-US" altLang="zh-TW"/>
                  <a:t> (In 9.3.16)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/>
                  <a:t>The mean rate of change for the exchange 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/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From the foreign perspective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/>
                  <a:t>The exchange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/>
              </a:p>
              <a:p>
                <a:r>
                  <a:rPr lang="en-US" altLang="zh-TW">
                    <a:solidFill>
                      <a:srgbClr val="FF0000"/>
                    </a:solidFill>
                  </a:rPr>
                  <a:t>This turns out not to be as straight forward as one might expect because of the </a:t>
                </a:r>
                <a:r>
                  <a:rPr lang="en-US" altLang="zh-TW" b="1">
                    <a:solidFill>
                      <a:srgbClr val="FF0000"/>
                    </a:solidFill>
                  </a:rPr>
                  <a:t>convexity</a:t>
                </a:r>
                <a:r>
                  <a:rPr lang="en-US" altLang="zh-TW">
                    <a:solidFill>
                      <a:srgbClr val="FF0000"/>
                    </a:solidFill>
                  </a:rPr>
                  <a:t> of the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altLang="zh-TW">
                  <a:solidFill>
                    <a:srgbClr val="FF0000"/>
                  </a:solidFill>
                </a:endParaRPr>
              </a:p>
              <a:p>
                <a:pPr lvl="1"/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39987F-E283-49BD-8961-73FE86981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788394FC-86E1-40CB-80E2-A3F2817A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78" y="6126763"/>
            <a:ext cx="5870536" cy="70145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958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F4C66-F49F-48A0-B087-BE5F00D4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365125"/>
            <a:ext cx="10515600" cy="1325563"/>
          </a:xfrm>
        </p:spPr>
        <p:txBody>
          <a:bodyPr/>
          <a:lstStyle/>
          <a:p>
            <a:r>
              <a:rPr lang="en-US" altLang="zh-TW"/>
              <a:t>For example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9F5B7CF-36DC-46D7-911D-D235E9778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449" y="1825625"/>
                <a:ext cx="11340445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0.9 euro -&gt; 1 dollar, 1.1111 dollars  -&gt; 1 euro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If the dollar price of euro falls by 5%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/>
                  <a:t>then the price of the euro would be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1−0.05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×1.1111=1.0556</m:t>
                    </m:r>
                  </m:oMath>
                </a14:m>
                <a:r>
                  <a:rPr lang="zh-TW" altLang="en-US"/>
                  <a:t> </a:t>
                </a:r>
                <a:r>
                  <a:rPr lang="en-US" altLang="zh-TW"/>
                  <a:t>dollars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Exchange rate of 0.9474 euros to the dollar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1.0556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/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The change from 0.9 euros to the dollar to 0.9474 euros to the dollar is a </a:t>
                </a:r>
                <a:r>
                  <a:rPr lang="en-US" altLang="zh-TW" b="1">
                    <a:solidFill>
                      <a:srgbClr val="FF0000"/>
                    </a:solidFill>
                  </a:rPr>
                  <a:t>5.26% increases </a:t>
                </a:r>
                <a:r>
                  <a:rPr lang="en-US" altLang="zh-TW"/>
                  <a:t>in the euro price of the dollar, not a 5%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9F5B7CF-36DC-46D7-911D-D235E9778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449" y="1825625"/>
                <a:ext cx="11340445" cy="4351338"/>
              </a:xfrm>
              <a:blipFill>
                <a:blip r:embed="rId3"/>
                <a:stretch>
                  <a:fillRect l="-968" r="-1022" b="-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8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BC58B-30F1-4518-BF7E-FDF782D6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convexity effect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AEA6A86-18A4-4725-A294-E19E9E394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/>
                  <a:t>Take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/>
              </a:p>
              <a:p>
                <a:r>
                  <a:rPr lang="en-US" altLang="zh-TW"/>
                  <a:t>Using (9.3.16), we obtain</a:t>
                </a:r>
              </a:p>
              <a:p>
                <a:pPr marL="457200" lvl="1" indent="0">
                  <a:buNone/>
                </a:pPr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AEA6A86-18A4-4725-A294-E19E9E394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1955D32F-E5B9-48DA-99E4-31A87B47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78" y="6126763"/>
            <a:ext cx="5870536" cy="70145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91325DC-ED48-4709-9512-6ECF41D5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3058896"/>
            <a:ext cx="4610100" cy="294504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91B8DB4-E43C-4B1D-8500-34C9924401ED}"/>
              </a:ext>
            </a:extLst>
          </p:cNvPr>
          <p:cNvSpPr txBox="1"/>
          <p:nvPr/>
        </p:nvSpPr>
        <p:spPr>
          <a:xfrm>
            <a:off x="6499860" y="562249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(9.3.24)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7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1A8876-BDBF-44DA-85EC-203E2CDB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Analysis of equation 9.3.24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5F86AD4-BF0B-4932-9491-2CC600B47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/>
              </a:p>
              <a:p>
                <a:pPr lvl="1">
                  <a:lnSpc>
                    <a:spcPct val="150000"/>
                  </a:lnSpc>
                </a:pPr>
                <a:r>
                  <a:rPr lang="en-US" altLang="zh-TW"/>
                  <a:t>We can see mean rate of change under the domestic risk-neutral measure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TW" altLang="en-US"/>
                  <a:t> </a:t>
                </a:r>
                <a:r>
                  <a:rPr lang="en-US" altLang="zh-TW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TW"/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If we switch to the foreign risk-neutral measure?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5F86AD4-BF0B-4932-9491-2CC600B47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38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7253E-074A-4DA2-A06D-9BAF0505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 foreign risk-neutral measure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FD0CCA1-C073-4800-AD93-FF762C474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Recall the relationship (9.3.20)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/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Rewrite 9.3.24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Under the foreign risk-neutral measure, the mean rate of change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zh-TW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zh-TW" b="1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FD0CCA1-C073-4800-AD93-FF762C474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10B5768E-3038-4AEA-B8A6-A0A0C52DF6B7}"/>
              </a:ext>
            </a:extLst>
          </p:cNvPr>
          <p:cNvSpPr/>
          <p:nvPr/>
        </p:nvSpPr>
        <p:spPr>
          <a:xfrm>
            <a:off x="3471364" y="3528854"/>
            <a:ext cx="2544171" cy="4724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A2A5C53-1829-417A-BB72-3F42EE4C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66" y="1550986"/>
            <a:ext cx="5954005" cy="52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05E74EDD-1301-4055-8662-82F3838ED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/>
                  <a:t>Under the actual probability measure</a:t>
                </a:r>
                <a:r>
                  <a:rPr lang="zh-TW" altLang="en-US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endParaRPr lang="zh-TW" altLang="en-US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05E74EDD-1301-4055-8662-82F3838E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57EAEEA-DBBD-42E4-A8C7-31BA85BB3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5423"/>
                <a:ext cx="6656109" cy="51847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The asymmetry remains.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Begin with 9.3.4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TW" b="0" dirty="0"/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Both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zh-TW" dirty="0"/>
                  <a:t> have the same volatility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The mean rates of change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b="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zh-TW" b="0" dirty="0"/>
                  <a:t> are not negative of one another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57EAEEA-DBBD-42E4-A8C7-31BA85BB3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5423"/>
                <a:ext cx="6656109" cy="5184742"/>
              </a:xfrm>
              <a:blipFill>
                <a:blip r:embed="rId4"/>
                <a:stretch>
                  <a:fillRect l="-1718" r="-2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A8F5303B-A4E7-46E1-A1FA-10BE903C1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729" y="2169268"/>
            <a:ext cx="5054271" cy="46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742C6-1A39-46E3-BA54-CBD0B886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9.3.5 Forward Exchange Rates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7AFAC24-CF04-4475-B200-38EC2B4EA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/>
                  <a:t>In this subsection that the domestic and foreign interest rates are </a:t>
                </a:r>
                <a:r>
                  <a:rPr lang="en-US" altLang="zh-TW" b="1">
                    <a:solidFill>
                      <a:srgbClr val="FF0000"/>
                    </a:solidFill>
                  </a:rPr>
                  <a:t>constant</a:t>
                </a:r>
                <a:r>
                  <a:rPr lang="en-US" altLang="zh-TW"/>
                  <a:t> and denote these constants 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TW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zh-TW" altLang="en-US"/>
                  <a:t> </a:t>
                </a:r>
                <a:endParaRPr lang="en-US" altLang="zh-TW"/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Q is units of domestioc currency per unit of foreign currency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/>
                  <a:t>The exchange rate from the </a:t>
                </a:r>
                <a:r>
                  <a:rPr lang="en-US" altLang="zh-TW" b="1" i="1">
                    <a:solidFill>
                      <a:srgbClr val="FF0000"/>
                    </a:solidFill>
                  </a:rPr>
                  <a:t>domestic</a:t>
                </a:r>
                <a:r>
                  <a:rPr lang="en-US" altLang="zh-TW"/>
                  <a:t> viewpoint is governed by the </a:t>
                </a:r>
                <a:r>
                  <a:rPr lang="en-US" altLang="zh-TW" b="1">
                    <a:solidFill>
                      <a:srgbClr val="FF0000"/>
                    </a:solidFill>
                  </a:rPr>
                  <a:t>stochastic differential equation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𝑑𝑄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7AFAC24-CF04-4475-B200-38EC2B4EA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1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B49872E-60A6-4516-B9C8-A0AB8801E8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2819"/>
                <a:ext cx="105156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4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4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4000"/>
                  <a:t> </a:t>
                </a:r>
                <a:r>
                  <a:rPr lang="en-US" altLang="zh-TW" sz="4000"/>
                  <a:t>is a martingale under </a:t>
                </a:r>
                <a:br>
                  <a:rPr lang="en-US" altLang="zh-TW" sz="400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4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400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acc>
                  </m:oMath>
                </a14:m>
                <a:r>
                  <a:rPr lang="en-US" altLang="zh-TW" sz="4000"/>
                  <a:t>, the </a:t>
                </a:r>
                <a:r>
                  <a:rPr lang="en-US" altLang="zh-TW" sz="4000" i="1"/>
                  <a:t>domestic</a:t>
                </a:r>
                <a:r>
                  <a:rPr lang="en-US" altLang="zh-TW" sz="4000"/>
                  <a:t> risk-neutral measure</a:t>
                </a:r>
                <a:endParaRPr lang="zh-TW" altLang="en-US" sz="400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B49872E-60A6-4516-B9C8-A0AB8801E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2819"/>
                <a:ext cx="10515600" cy="1325563"/>
              </a:xfrm>
              <a:blipFill>
                <a:blip r:embed="rId2"/>
                <a:stretch>
                  <a:fillRect t="-4128"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3A52F7-B57E-4E79-8995-6AD2299D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8280CE-7296-4630-96BA-8361CE41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87" y="1825625"/>
            <a:ext cx="7366571" cy="47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9">
      <a:majorFont>
        <a:latin typeface="PT Sans"/>
        <a:ea typeface="Taipei Sans TC Beta"/>
        <a:cs typeface=""/>
      </a:majorFont>
      <a:minorFont>
        <a:latin typeface="PT Sans"/>
        <a:ea typeface="Taipei Sans TC Bet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11496</TotalTime>
  <Words>663</Words>
  <Application>Microsoft Macintosh PowerPoint</Application>
  <PresentationFormat>寬螢幕</PresentationFormat>
  <Paragraphs>72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PT Sans</vt:lpstr>
      <vt:lpstr>Office 佈景主題</vt:lpstr>
      <vt:lpstr>9.3.4 Siegel’s Exchange Rate Paradox 9.3.5 Forward Exchange Rates</vt:lpstr>
      <vt:lpstr>9.3.4 Siegel’s Exchange Rate Paradox</vt:lpstr>
      <vt:lpstr>For example</vt:lpstr>
      <vt:lpstr>The convexity effect</vt:lpstr>
      <vt:lpstr>Analysis of equation 9.3.24</vt:lpstr>
      <vt:lpstr>In foreign risk-neutral measure</vt:lpstr>
      <vt:lpstr>Under the actual probability measure P</vt:lpstr>
      <vt:lpstr>9.3.5 Forward Exchange Rates</vt:lpstr>
      <vt:lpstr>e^(r-r^f )t Q(t) is a martingale under  P ̃, the domestic risk-neutral measure</vt:lpstr>
      <vt:lpstr>No arbitrage</vt:lpstr>
      <vt:lpstr>Solve equation for F</vt:lpstr>
      <vt:lpstr>The exchange rate from the foreign viewpoint</vt:lpstr>
      <vt:lpstr>Again, No arbitrage</vt:lpstr>
      <vt:lpstr>Solve equation for 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9.3.4 Siegel’s Exchange Rate Paradox</dc:title>
  <dc:creator>Ryan Wang</dc:creator>
  <cp:lastModifiedBy>汪文豪</cp:lastModifiedBy>
  <cp:revision>34</cp:revision>
  <dcterms:created xsi:type="dcterms:W3CDTF">2023-05-20T11:40:03Z</dcterms:created>
  <dcterms:modified xsi:type="dcterms:W3CDTF">2023-06-06T08:58:18Z</dcterms:modified>
</cp:coreProperties>
</file>